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ssistant Regular" charset="1" panose="00000500000000000000"/>
      <p:regular r:id="rId10"/>
    </p:embeddedFont>
    <p:embeddedFont>
      <p:font typeface="Assistant Regular Bold" charset="1" panose="00000700000000000000"/>
      <p:regular r:id="rId11"/>
    </p:embeddedFont>
    <p:embeddedFont>
      <p:font typeface="Belleza" charset="1" panose="02000503050000020003"/>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slides/slide1.xml" Type="http://schemas.openxmlformats.org/officeDocument/2006/relationships/slide"/><Relationship Id="rId14" Target="slides/slide2.xml" Type="http://schemas.openxmlformats.org/officeDocument/2006/relationships/slide"/><Relationship Id="rId15" Target="slides/slide3.xml" Type="http://schemas.openxmlformats.org/officeDocument/2006/relationships/slide"/><Relationship Id="rId16" Target="slides/slide4.xml" Type="http://schemas.openxmlformats.org/officeDocument/2006/relationships/slide"/><Relationship Id="rId17" Target="slides/slide5.xml" Type="http://schemas.openxmlformats.org/officeDocument/2006/relationships/slide"/><Relationship Id="rId18" Target="slides/slide6.xml" Type="http://schemas.openxmlformats.org/officeDocument/2006/relationships/slide"/><Relationship Id="rId19" Target="slides/slide7.xml" Type="http://schemas.openxmlformats.org/officeDocument/2006/relationships/slide"/><Relationship Id="rId2" Target="presProps.xml" Type="http://schemas.openxmlformats.org/officeDocument/2006/relationships/presProps"/><Relationship Id="rId20" Target="slides/slide8.xml" Type="http://schemas.openxmlformats.org/officeDocument/2006/relationships/slide"/><Relationship Id="rId21" Target="slides/slide9.xml" Type="http://schemas.openxmlformats.org/officeDocument/2006/relationships/slide"/><Relationship Id="rId22" Target="slides/slide10.xml" Type="http://schemas.openxmlformats.org/officeDocument/2006/relationships/slide"/><Relationship Id="rId23" Target="slides/slide11.xml" Type="http://schemas.openxmlformats.org/officeDocument/2006/relationships/slide"/><Relationship Id="rId24" Target="slides/slide12.xml" Type="http://schemas.openxmlformats.org/officeDocument/2006/relationships/slide"/><Relationship Id="rId25" Target="slides/slide13.xml" Type="http://schemas.openxmlformats.org/officeDocument/2006/relationships/slide"/><Relationship Id="rId26" Target="slides/slide14.xml" Type="http://schemas.openxmlformats.org/officeDocument/2006/relationships/slide"/><Relationship Id="rId27" Target="slides/slide15.xml" Type="http://schemas.openxmlformats.org/officeDocument/2006/relationships/slide"/><Relationship Id="rId28" Target="slides/slide16.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jpe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2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91761">
            <a:off x="-5046395" y="1967871"/>
            <a:ext cx="9267406" cy="12492827"/>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775188" y="-4317446"/>
            <a:ext cx="8968224" cy="8634892"/>
          </a:xfrm>
          <a:prstGeom prst="rect">
            <a:avLst/>
          </a:prstGeom>
        </p:spPr>
      </p:pic>
      <p:grpSp>
        <p:nvGrpSpPr>
          <p:cNvPr name="Group 4" id="4"/>
          <p:cNvGrpSpPr/>
          <p:nvPr/>
        </p:nvGrpSpPr>
        <p:grpSpPr>
          <a:xfrm rot="0">
            <a:off x="4117005" y="3541058"/>
            <a:ext cx="10053990" cy="3081499"/>
            <a:chOff x="0" y="0"/>
            <a:chExt cx="13405321" cy="4108666"/>
          </a:xfrm>
        </p:grpSpPr>
        <p:sp>
          <p:nvSpPr>
            <p:cNvPr name="TextBox 5" id="5"/>
            <p:cNvSpPr txBox="true"/>
            <p:nvPr/>
          </p:nvSpPr>
          <p:spPr>
            <a:xfrm rot="0">
              <a:off x="0" y="57150"/>
              <a:ext cx="13405321" cy="3038455"/>
            </a:xfrm>
            <a:prstGeom prst="rect">
              <a:avLst/>
            </a:prstGeom>
          </p:spPr>
          <p:txBody>
            <a:bodyPr anchor="t" rtlCol="false" tIns="0" lIns="0" bIns="0" rIns="0">
              <a:spAutoFit/>
            </a:bodyPr>
            <a:lstStyle/>
            <a:p>
              <a:pPr algn="ctr">
                <a:lnSpc>
                  <a:spcPts val="8800"/>
                </a:lnSpc>
              </a:pPr>
              <a:r>
                <a:rPr lang="en-US" sz="8000">
                  <a:solidFill>
                    <a:srgbClr val="191919"/>
                  </a:solidFill>
                  <a:latin typeface="Belleza Bold"/>
                </a:rPr>
                <a:t>Sistem Pencatatan Data Pemesanan Kereta</a:t>
              </a:r>
            </a:p>
          </p:txBody>
        </p:sp>
        <p:sp>
          <p:nvSpPr>
            <p:cNvPr name="TextBox 6" id="6"/>
            <p:cNvSpPr txBox="true"/>
            <p:nvPr/>
          </p:nvSpPr>
          <p:spPr>
            <a:xfrm rot="0">
              <a:off x="0" y="3584667"/>
              <a:ext cx="13405321" cy="523998"/>
            </a:xfrm>
            <a:prstGeom prst="rect">
              <a:avLst/>
            </a:prstGeom>
          </p:spPr>
          <p:txBody>
            <a:bodyPr anchor="t" rtlCol="false" tIns="0" lIns="0" bIns="0" rIns="0">
              <a:spAutoFit/>
            </a:bodyPr>
            <a:lstStyle/>
            <a:p>
              <a:pPr algn="ctr">
                <a:lnSpc>
                  <a:spcPts val="3080"/>
                </a:lnSpc>
              </a:pPr>
              <a:r>
                <a:rPr lang="en-US" sz="2800">
                  <a:solidFill>
                    <a:srgbClr val="191919"/>
                  </a:solidFill>
                  <a:latin typeface="Assistant Regular"/>
                </a:rPr>
                <a:t>Menggunakan Bahasa Pemrograman Python</a:t>
              </a:r>
            </a:p>
          </p:txBody>
        </p:sp>
      </p:grpSp>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446245" y="2871666"/>
            <a:ext cx="2281713" cy="2196906"/>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799731" y="8016263"/>
            <a:ext cx="4634548" cy="396043"/>
          </a:xfrm>
          <a:prstGeom prst="rect">
            <a:avLst/>
          </a:prstGeom>
        </p:spPr>
      </p:pic>
      <p:sp>
        <p:nvSpPr>
          <p:cNvPr name="TextBox 9" id="9"/>
          <p:cNvSpPr txBox="true"/>
          <p:nvPr/>
        </p:nvSpPr>
        <p:spPr>
          <a:xfrm rot="0">
            <a:off x="209469" y="256067"/>
            <a:ext cx="5417983" cy="397411"/>
          </a:xfrm>
          <a:prstGeom prst="rect">
            <a:avLst/>
          </a:prstGeom>
        </p:spPr>
        <p:txBody>
          <a:bodyPr anchor="t" rtlCol="false" tIns="0" lIns="0" bIns="0" rIns="0">
            <a:spAutoFit/>
          </a:bodyPr>
          <a:lstStyle/>
          <a:p>
            <a:pPr>
              <a:lnSpc>
                <a:spcPts val="3079"/>
              </a:lnSpc>
            </a:pPr>
            <a:r>
              <a:rPr lang="en-US" sz="2799">
                <a:solidFill>
                  <a:srgbClr val="191919"/>
                </a:solidFill>
                <a:latin typeface="Assistant Regular"/>
              </a:rPr>
              <a:t>Kelompok 3</a:t>
            </a:r>
          </a:p>
        </p:txBody>
      </p:sp>
      <p:sp>
        <p:nvSpPr>
          <p:cNvPr name="TextBox 10" id="10"/>
          <p:cNvSpPr txBox="true"/>
          <p:nvPr/>
        </p:nvSpPr>
        <p:spPr>
          <a:xfrm rot="0">
            <a:off x="13351260" y="9640097"/>
            <a:ext cx="4811913" cy="397411"/>
          </a:xfrm>
          <a:prstGeom prst="rect">
            <a:avLst/>
          </a:prstGeom>
        </p:spPr>
        <p:txBody>
          <a:bodyPr anchor="t" rtlCol="false" tIns="0" lIns="0" bIns="0" rIns="0">
            <a:spAutoFit/>
          </a:bodyPr>
          <a:lstStyle/>
          <a:p>
            <a:pPr>
              <a:lnSpc>
                <a:spcPts val="3079"/>
              </a:lnSpc>
            </a:pPr>
            <a:r>
              <a:rPr lang="en-US" sz="2799">
                <a:solidFill>
                  <a:srgbClr val="191919"/>
                </a:solidFill>
                <a:latin typeface="Assistant Regular"/>
              </a:rPr>
              <a:t>Presentasi Dasar Pemrograman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2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502" t="7551" r="5341" b="7712"/>
          <a:stretch>
            <a:fillRect/>
          </a:stretch>
        </p:blipFill>
        <p:spPr>
          <a:xfrm flipH="false" flipV="false" rot="0">
            <a:off x="624320" y="3104981"/>
            <a:ext cx="8915209" cy="6156341"/>
          </a:xfrm>
          <a:prstGeom prst="rect">
            <a:avLst/>
          </a:prstGeom>
        </p:spPr>
      </p:pic>
      <p:pic>
        <p:nvPicPr>
          <p:cNvPr name="Picture 3" id="3"/>
          <p:cNvPicPr>
            <a:picLocks noChangeAspect="true"/>
          </p:cNvPicPr>
          <p:nvPr/>
        </p:nvPicPr>
        <p:blipFill>
          <a:blip r:embed="rId3"/>
          <a:srcRect l="5375" t="5918" r="5375" b="6948"/>
          <a:stretch>
            <a:fillRect/>
          </a:stretch>
        </p:blipFill>
        <p:spPr>
          <a:xfrm flipH="false" flipV="false" rot="0">
            <a:off x="9985675" y="3104981"/>
            <a:ext cx="7407219" cy="6567759"/>
          </a:xfrm>
          <a:prstGeom prst="rect">
            <a:avLst/>
          </a:prstGeom>
        </p:spPr>
      </p:pic>
      <p:sp>
        <p:nvSpPr>
          <p:cNvPr name="TextBox 4" id="4"/>
          <p:cNvSpPr txBox="true"/>
          <p:nvPr/>
        </p:nvSpPr>
        <p:spPr>
          <a:xfrm rot="0">
            <a:off x="5749393" y="728751"/>
            <a:ext cx="6789214" cy="780951"/>
          </a:xfrm>
          <a:prstGeom prst="rect">
            <a:avLst/>
          </a:prstGeom>
        </p:spPr>
        <p:txBody>
          <a:bodyPr anchor="t" rtlCol="false" tIns="0" lIns="0" bIns="0" rIns="0">
            <a:spAutoFit/>
          </a:bodyPr>
          <a:lstStyle/>
          <a:p>
            <a:pPr algn="ctr">
              <a:lnSpc>
                <a:spcPts val="6120"/>
              </a:lnSpc>
            </a:pPr>
            <a:r>
              <a:rPr lang="en-US" sz="5100">
                <a:solidFill>
                  <a:srgbClr val="687A61"/>
                </a:solidFill>
                <a:latin typeface="Belleza Bold"/>
              </a:rPr>
              <a:t>Class Data</a:t>
            </a:r>
          </a:p>
        </p:txBody>
      </p:sp>
      <p:sp>
        <p:nvSpPr>
          <p:cNvPr name="TextBox 5" id="5"/>
          <p:cNvSpPr txBox="true"/>
          <p:nvPr/>
        </p:nvSpPr>
        <p:spPr>
          <a:xfrm rot="0">
            <a:off x="1643565" y="1704821"/>
            <a:ext cx="15000869" cy="907151"/>
          </a:xfrm>
          <a:prstGeom prst="rect">
            <a:avLst/>
          </a:prstGeom>
        </p:spPr>
        <p:txBody>
          <a:bodyPr anchor="t" rtlCol="false" tIns="0" lIns="0" bIns="0" rIns="0">
            <a:spAutoFit/>
          </a:bodyPr>
          <a:lstStyle/>
          <a:p>
            <a:pPr algn="ctr">
              <a:lnSpc>
                <a:spcPts val="3639"/>
              </a:lnSpc>
            </a:pPr>
            <a:r>
              <a:rPr lang="en-US" sz="2799">
                <a:solidFill>
                  <a:srgbClr val="191919"/>
                </a:solidFill>
                <a:latin typeface="Assistant Regular"/>
              </a:rPr>
              <a:t>Class Data berisi data-data yang diinputkan oleh user/pengguna yang nantinya akan dikalkulasikan berdasarkan data yang diberikan oleh Parent-nya yaitu (Class Referensi)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2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047" t="17873" r="8199" b="18904"/>
          <a:stretch>
            <a:fillRect/>
          </a:stretch>
        </p:blipFill>
        <p:spPr>
          <a:xfrm flipH="false" flipV="false" rot="0">
            <a:off x="2851499" y="3831778"/>
            <a:ext cx="12585003" cy="4196739"/>
          </a:xfrm>
          <a:prstGeom prst="rect">
            <a:avLst/>
          </a:prstGeom>
        </p:spPr>
      </p:pic>
      <p:sp>
        <p:nvSpPr>
          <p:cNvPr name="TextBox 3" id="3"/>
          <p:cNvSpPr txBox="true"/>
          <p:nvPr/>
        </p:nvSpPr>
        <p:spPr>
          <a:xfrm rot="0">
            <a:off x="5264452" y="633462"/>
            <a:ext cx="7759096" cy="780951"/>
          </a:xfrm>
          <a:prstGeom prst="rect">
            <a:avLst/>
          </a:prstGeom>
        </p:spPr>
        <p:txBody>
          <a:bodyPr anchor="t" rtlCol="false" tIns="0" lIns="0" bIns="0" rIns="0">
            <a:spAutoFit/>
          </a:bodyPr>
          <a:lstStyle/>
          <a:p>
            <a:pPr algn="ctr">
              <a:lnSpc>
                <a:spcPts val="6120"/>
              </a:lnSpc>
            </a:pPr>
            <a:r>
              <a:rPr lang="en-US" sz="5100">
                <a:solidFill>
                  <a:srgbClr val="687A61"/>
                </a:solidFill>
                <a:latin typeface="Belleza Bold"/>
              </a:rPr>
              <a:t>Membuat Object dari Class</a:t>
            </a:r>
          </a:p>
        </p:txBody>
      </p:sp>
      <p:sp>
        <p:nvSpPr>
          <p:cNvPr name="TextBox 4" id="4"/>
          <p:cNvSpPr txBox="true"/>
          <p:nvPr/>
        </p:nvSpPr>
        <p:spPr>
          <a:xfrm rot="0">
            <a:off x="1643565" y="1704821"/>
            <a:ext cx="15000869" cy="907151"/>
          </a:xfrm>
          <a:prstGeom prst="rect">
            <a:avLst/>
          </a:prstGeom>
        </p:spPr>
        <p:txBody>
          <a:bodyPr anchor="t" rtlCol="false" tIns="0" lIns="0" bIns="0" rIns="0">
            <a:spAutoFit/>
          </a:bodyPr>
          <a:lstStyle/>
          <a:p>
            <a:pPr algn="ctr">
              <a:lnSpc>
                <a:spcPts val="3639"/>
              </a:lnSpc>
            </a:pPr>
            <a:r>
              <a:rPr lang="en-US" sz="2799">
                <a:solidFill>
                  <a:srgbClr val="191919"/>
                </a:solidFill>
                <a:latin typeface="Assistant Regular"/>
              </a:rPr>
              <a:t>Setelah membuat 2 Class sebelumnya, karena menggunakan metode OOP. Kami membuat object yang merepresentasikan Class tersebut.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2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7232" t="14816" r="7232" b="15072"/>
          <a:stretch>
            <a:fillRect/>
          </a:stretch>
        </p:blipFill>
        <p:spPr>
          <a:xfrm flipH="false" flipV="false" rot="0">
            <a:off x="871846" y="3532837"/>
            <a:ext cx="9407440" cy="3763830"/>
          </a:xfrm>
          <a:prstGeom prst="rect">
            <a:avLst/>
          </a:prstGeom>
        </p:spPr>
      </p:pic>
      <p:pic>
        <p:nvPicPr>
          <p:cNvPr name="Picture 3" id="3"/>
          <p:cNvPicPr>
            <a:picLocks noChangeAspect="true"/>
          </p:cNvPicPr>
          <p:nvPr/>
        </p:nvPicPr>
        <p:blipFill>
          <a:blip r:embed="rId3"/>
          <a:srcRect l="6724" t="7146" r="7222" b="7676"/>
          <a:stretch>
            <a:fillRect/>
          </a:stretch>
        </p:blipFill>
        <p:spPr>
          <a:xfrm flipH="false" flipV="false" rot="0">
            <a:off x="10762298" y="3532837"/>
            <a:ext cx="6701948" cy="6242162"/>
          </a:xfrm>
          <a:prstGeom prst="rect">
            <a:avLst/>
          </a:prstGeom>
        </p:spPr>
      </p:pic>
      <p:sp>
        <p:nvSpPr>
          <p:cNvPr name="TextBox 4" id="4"/>
          <p:cNvSpPr txBox="true"/>
          <p:nvPr/>
        </p:nvSpPr>
        <p:spPr>
          <a:xfrm rot="0">
            <a:off x="5264452" y="633462"/>
            <a:ext cx="7759096" cy="780951"/>
          </a:xfrm>
          <a:prstGeom prst="rect">
            <a:avLst/>
          </a:prstGeom>
        </p:spPr>
        <p:txBody>
          <a:bodyPr anchor="t" rtlCol="false" tIns="0" lIns="0" bIns="0" rIns="0">
            <a:spAutoFit/>
          </a:bodyPr>
          <a:lstStyle/>
          <a:p>
            <a:pPr algn="ctr">
              <a:lnSpc>
                <a:spcPts val="6120"/>
              </a:lnSpc>
            </a:pPr>
            <a:r>
              <a:rPr lang="en-US" sz="5100">
                <a:solidFill>
                  <a:srgbClr val="687A61"/>
                </a:solidFill>
                <a:latin typeface="Belleza"/>
              </a:rPr>
              <a:t>Fungsi Validasi</a:t>
            </a:r>
          </a:p>
        </p:txBody>
      </p:sp>
      <p:sp>
        <p:nvSpPr>
          <p:cNvPr name="TextBox 5" id="5"/>
          <p:cNvSpPr txBox="true"/>
          <p:nvPr/>
        </p:nvSpPr>
        <p:spPr>
          <a:xfrm rot="0">
            <a:off x="1643565" y="1800071"/>
            <a:ext cx="15000869" cy="907151"/>
          </a:xfrm>
          <a:prstGeom prst="rect">
            <a:avLst/>
          </a:prstGeom>
        </p:spPr>
        <p:txBody>
          <a:bodyPr anchor="t" rtlCol="false" tIns="0" lIns="0" bIns="0" rIns="0">
            <a:spAutoFit/>
          </a:bodyPr>
          <a:lstStyle/>
          <a:p>
            <a:pPr algn="ctr">
              <a:lnSpc>
                <a:spcPts val="3639"/>
              </a:lnSpc>
            </a:pPr>
            <a:r>
              <a:rPr lang="en-US" sz="2799">
                <a:solidFill>
                  <a:srgbClr val="191919"/>
                </a:solidFill>
                <a:latin typeface="Assistant Regular"/>
              </a:rPr>
              <a:t>Untuk memaksimalkan program yang kami buat, dibuatlah fungsi validasi yang bertujuan untuk meminimalisir error atau bug ketika user atau pengguna salah memasukkan data</a:t>
            </a:r>
          </a:p>
        </p:txBody>
      </p:sp>
      <p:sp>
        <p:nvSpPr>
          <p:cNvPr name="TextBox 6" id="6"/>
          <p:cNvSpPr txBox="true"/>
          <p:nvPr/>
        </p:nvSpPr>
        <p:spPr>
          <a:xfrm rot="0">
            <a:off x="871846" y="3014133"/>
            <a:ext cx="4222592" cy="450083"/>
          </a:xfrm>
          <a:prstGeom prst="rect">
            <a:avLst/>
          </a:prstGeom>
        </p:spPr>
        <p:txBody>
          <a:bodyPr anchor="t" rtlCol="false" tIns="0" lIns="0" bIns="0" rIns="0">
            <a:spAutoFit/>
          </a:bodyPr>
          <a:lstStyle/>
          <a:p>
            <a:pPr>
              <a:lnSpc>
                <a:spcPts val="3639"/>
              </a:lnSpc>
            </a:pPr>
            <a:r>
              <a:rPr lang="en-US" sz="2799">
                <a:solidFill>
                  <a:srgbClr val="191919"/>
                </a:solidFill>
                <a:latin typeface="Assistant Regular"/>
              </a:rPr>
              <a:t>*Validasi Input Kelas Kereta</a:t>
            </a:r>
          </a:p>
        </p:txBody>
      </p:sp>
      <p:sp>
        <p:nvSpPr>
          <p:cNvPr name="TextBox 7" id="7"/>
          <p:cNvSpPr txBox="true"/>
          <p:nvPr/>
        </p:nvSpPr>
        <p:spPr>
          <a:xfrm rot="0">
            <a:off x="10762298" y="3014133"/>
            <a:ext cx="4532506" cy="450083"/>
          </a:xfrm>
          <a:prstGeom prst="rect">
            <a:avLst/>
          </a:prstGeom>
        </p:spPr>
        <p:txBody>
          <a:bodyPr anchor="t" rtlCol="false" tIns="0" lIns="0" bIns="0" rIns="0">
            <a:spAutoFit/>
          </a:bodyPr>
          <a:lstStyle/>
          <a:p>
            <a:pPr>
              <a:lnSpc>
                <a:spcPts val="3639"/>
              </a:lnSpc>
            </a:pPr>
            <a:r>
              <a:rPr lang="en-US" sz="2799">
                <a:solidFill>
                  <a:srgbClr val="191919"/>
                </a:solidFill>
                <a:latin typeface="Assistant Regular"/>
              </a:rPr>
              <a:t>*Validasi Input Jenis Kereta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2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011" t="8650" r="5710" b="8032"/>
          <a:stretch>
            <a:fillRect/>
          </a:stretch>
        </p:blipFill>
        <p:spPr>
          <a:xfrm flipH="false" flipV="false" rot="0">
            <a:off x="4748161" y="3307230"/>
            <a:ext cx="9412402" cy="6481459"/>
          </a:xfrm>
          <a:prstGeom prst="rect">
            <a:avLst/>
          </a:prstGeom>
        </p:spPr>
      </p:pic>
      <p:sp>
        <p:nvSpPr>
          <p:cNvPr name="TextBox 3" id="3"/>
          <p:cNvSpPr txBox="true"/>
          <p:nvPr/>
        </p:nvSpPr>
        <p:spPr>
          <a:xfrm rot="0">
            <a:off x="5264452" y="633462"/>
            <a:ext cx="7759096" cy="780951"/>
          </a:xfrm>
          <a:prstGeom prst="rect">
            <a:avLst/>
          </a:prstGeom>
        </p:spPr>
        <p:txBody>
          <a:bodyPr anchor="t" rtlCol="false" tIns="0" lIns="0" bIns="0" rIns="0">
            <a:spAutoFit/>
          </a:bodyPr>
          <a:lstStyle/>
          <a:p>
            <a:pPr algn="ctr">
              <a:lnSpc>
                <a:spcPts val="6120"/>
              </a:lnSpc>
            </a:pPr>
            <a:r>
              <a:rPr lang="en-US" sz="5100">
                <a:solidFill>
                  <a:srgbClr val="687A61"/>
                </a:solidFill>
                <a:latin typeface="Belleza"/>
              </a:rPr>
              <a:t>Fungsi untuk Form Input</a:t>
            </a:r>
          </a:p>
        </p:txBody>
      </p:sp>
      <p:sp>
        <p:nvSpPr>
          <p:cNvPr name="TextBox 4" id="4"/>
          <p:cNvSpPr txBox="true"/>
          <p:nvPr/>
        </p:nvSpPr>
        <p:spPr>
          <a:xfrm rot="0">
            <a:off x="1643565" y="1666787"/>
            <a:ext cx="15000869" cy="1364218"/>
          </a:xfrm>
          <a:prstGeom prst="rect">
            <a:avLst/>
          </a:prstGeom>
        </p:spPr>
        <p:txBody>
          <a:bodyPr anchor="t" rtlCol="false" tIns="0" lIns="0" bIns="0" rIns="0">
            <a:spAutoFit/>
          </a:bodyPr>
          <a:lstStyle/>
          <a:p>
            <a:pPr algn="ctr">
              <a:lnSpc>
                <a:spcPts val="3639"/>
              </a:lnSpc>
            </a:pPr>
            <a:r>
              <a:rPr lang="en-US" sz="2799">
                <a:solidFill>
                  <a:srgbClr val="191919"/>
                </a:solidFill>
                <a:latin typeface="Assistant Regular"/>
              </a:rPr>
              <a:t>Karena di program yang kita buat ini setiap langkahnya terdapat sebuah validasi, maka kami membungkus form input ke dalam sebuah fungsi. Agar nantinya ketika terjadi error form input ini dapat dipanggil kembali untuk mengulang proses penginputan data.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2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717" t="7861" r="5854" b="8628"/>
          <a:stretch>
            <a:fillRect/>
          </a:stretch>
        </p:blipFill>
        <p:spPr>
          <a:xfrm flipH="false" flipV="false" rot="0">
            <a:off x="719866" y="3798383"/>
            <a:ext cx="8909019" cy="5973692"/>
          </a:xfrm>
          <a:prstGeom prst="rect">
            <a:avLst/>
          </a:prstGeom>
        </p:spPr>
      </p:pic>
      <p:pic>
        <p:nvPicPr>
          <p:cNvPr name="Picture 3" id="3"/>
          <p:cNvPicPr>
            <a:picLocks noChangeAspect="true"/>
          </p:cNvPicPr>
          <p:nvPr/>
        </p:nvPicPr>
        <p:blipFill>
          <a:blip r:embed="rId3"/>
          <a:srcRect l="7565" t="13921" r="7778" b="14493"/>
          <a:stretch>
            <a:fillRect/>
          </a:stretch>
        </p:blipFill>
        <p:spPr>
          <a:xfrm flipH="false" flipV="false" rot="0">
            <a:off x="10229683" y="4179383"/>
            <a:ext cx="7408328" cy="3500225"/>
          </a:xfrm>
          <a:prstGeom prst="rect">
            <a:avLst/>
          </a:prstGeom>
        </p:spPr>
      </p:pic>
      <p:sp>
        <p:nvSpPr>
          <p:cNvPr name="TextBox 4" id="4"/>
          <p:cNvSpPr txBox="true"/>
          <p:nvPr/>
        </p:nvSpPr>
        <p:spPr>
          <a:xfrm rot="0">
            <a:off x="4430353" y="633462"/>
            <a:ext cx="9427293" cy="780951"/>
          </a:xfrm>
          <a:prstGeom prst="rect">
            <a:avLst/>
          </a:prstGeom>
        </p:spPr>
        <p:txBody>
          <a:bodyPr anchor="t" rtlCol="false" tIns="0" lIns="0" bIns="0" rIns="0">
            <a:spAutoFit/>
          </a:bodyPr>
          <a:lstStyle/>
          <a:p>
            <a:pPr algn="ctr">
              <a:lnSpc>
                <a:spcPts val="6120"/>
              </a:lnSpc>
            </a:pPr>
            <a:r>
              <a:rPr lang="en-US" sz="5100">
                <a:solidFill>
                  <a:srgbClr val="687A61"/>
                </a:solidFill>
                <a:latin typeface="Belleza"/>
              </a:rPr>
              <a:t>Fungsi untuk Menjalankan Program</a:t>
            </a:r>
          </a:p>
        </p:txBody>
      </p:sp>
      <p:sp>
        <p:nvSpPr>
          <p:cNvPr name="TextBox 5" id="5"/>
          <p:cNvSpPr txBox="true"/>
          <p:nvPr/>
        </p:nvSpPr>
        <p:spPr>
          <a:xfrm rot="0">
            <a:off x="1643565" y="1628687"/>
            <a:ext cx="15000869" cy="1364218"/>
          </a:xfrm>
          <a:prstGeom prst="rect">
            <a:avLst/>
          </a:prstGeom>
        </p:spPr>
        <p:txBody>
          <a:bodyPr anchor="t" rtlCol="false" tIns="0" lIns="0" bIns="0" rIns="0">
            <a:spAutoFit/>
          </a:bodyPr>
          <a:lstStyle/>
          <a:p>
            <a:pPr algn="ctr">
              <a:lnSpc>
                <a:spcPts val="3639"/>
              </a:lnSpc>
            </a:pPr>
            <a:r>
              <a:rPr lang="en-US" sz="2799">
                <a:solidFill>
                  <a:srgbClr val="191919"/>
                </a:solidFill>
                <a:latin typeface="Assistant Regular"/>
              </a:rPr>
              <a:t>Dalam menjalankan program ini, kami membuat sebuah fungsi. Karena ditahap awal terdapat validasi untuk mengecek apakah input jumlah data yang dimasukkan user atau pengguna sudah sesuai atau tidak sesuai. Jadi, ketika tidak sesuai maka fungsi ini akan digunakan kembali.</a:t>
            </a:r>
          </a:p>
        </p:txBody>
      </p:sp>
      <p:sp>
        <p:nvSpPr>
          <p:cNvPr name="TextBox 6" id="6"/>
          <p:cNvSpPr txBox="true"/>
          <p:nvPr/>
        </p:nvSpPr>
        <p:spPr>
          <a:xfrm rot="0">
            <a:off x="719866" y="3310200"/>
            <a:ext cx="5690204" cy="450083"/>
          </a:xfrm>
          <a:prstGeom prst="rect">
            <a:avLst/>
          </a:prstGeom>
        </p:spPr>
        <p:txBody>
          <a:bodyPr anchor="t" rtlCol="false" tIns="0" lIns="0" bIns="0" rIns="0">
            <a:spAutoFit/>
          </a:bodyPr>
          <a:lstStyle/>
          <a:p>
            <a:pPr>
              <a:lnSpc>
                <a:spcPts val="3639"/>
              </a:lnSpc>
            </a:pPr>
            <a:r>
              <a:rPr lang="en-US" sz="2799">
                <a:solidFill>
                  <a:srgbClr val="191919"/>
                </a:solidFill>
                <a:latin typeface="Assistant Regular"/>
              </a:rPr>
              <a:t>*Fungsi Menjalankan Program</a:t>
            </a:r>
          </a:p>
        </p:txBody>
      </p:sp>
      <p:sp>
        <p:nvSpPr>
          <p:cNvPr name="TextBox 7" id="7"/>
          <p:cNvSpPr txBox="true"/>
          <p:nvPr/>
        </p:nvSpPr>
        <p:spPr>
          <a:xfrm rot="0">
            <a:off x="10229683" y="3691200"/>
            <a:ext cx="7201125" cy="450083"/>
          </a:xfrm>
          <a:prstGeom prst="rect">
            <a:avLst/>
          </a:prstGeom>
        </p:spPr>
        <p:txBody>
          <a:bodyPr anchor="t" rtlCol="false" tIns="0" lIns="0" bIns="0" rIns="0">
            <a:spAutoFit/>
          </a:bodyPr>
          <a:lstStyle/>
          <a:p>
            <a:pPr>
              <a:lnSpc>
                <a:spcPts val="3639"/>
              </a:lnSpc>
            </a:pPr>
            <a:r>
              <a:rPr lang="en-US" sz="2799">
                <a:solidFill>
                  <a:srgbClr val="191919"/>
                </a:solidFill>
                <a:latin typeface="Assistant Regular"/>
              </a:rPr>
              <a:t>*Memanggil fungsi untuk menjalankan program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2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145472" y="2407009"/>
            <a:ext cx="3700927" cy="498899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827496" y="2615278"/>
            <a:ext cx="3905460" cy="5264713"/>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3995936" y="3942565"/>
            <a:ext cx="2555747" cy="3937426"/>
          </a:xfrm>
          <a:prstGeom prst="rect">
            <a:avLst/>
          </a:prstGeom>
        </p:spPr>
      </p:pic>
      <p:sp>
        <p:nvSpPr>
          <p:cNvPr name="TextBox 5" id="5"/>
          <p:cNvSpPr txBox="true"/>
          <p:nvPr/>
        </p:nvSpPr>
        <p:spPr>
          <a:xfrm rot="0">
            <a:off x="9174637" y="2340389"/>
            <a:ext cx="6967890" cy="1104900"/>
          </a:xfrm>
          <a:prstGeom prst="rect">
            <a:avLst/>
          </a:prstGeom>
        </p:spPr>
        <p:txBody>
          <a:bodyPr anchor="t" rtlCol="false" tIns="0" lIns="0" bIns="0" rIns="0">
            <a:spAutoFit/>
          </a:bodyPr>
          <a:lstStyle/>
          <a:p>
            <a:pPr>
              <a:lnSpc>
                <a:spcPts val="8640"/>
              </a:lnSpc>
            </a:pPr>
            <a:r>
              <a:rPr lang="en-US" sz="7200">
                <a:solidFill>
                  <a:srgbClr val="687A61"/>
                </a:solidFill>
                <a:latin typeface="Belleza Bold"/>
              </a:rPr>
              <a:t>Proses Debugging</a:t>
            </a:r>
          </a:p>
        </p:txBody>
      </p:sp>
      <p:sp>
        <p:nvSpPr>
          <p:cNvPr name="TextBox 6" id="6"/>
          <p:cNvSpPr txBox="true"/>
          <p:nvPr/>
        </p:nvSpPr>
        <p:spPr>
          <a:xfrm rot="0">
            <a:off x="9174637" y="4443143"/>
            <a:ext cx="8084663" cy="1910860"/>
          </a:xfrm>
          <a:prstGeom prst="rect">
            <a:avLst/>
          </a:prstGeom>
        </p:spPr>
        <p:txBody>
          <a:bodyPr anchor="t" rtlCol="false" tIns="0" lIns="0" bIns="0" rIns="0">
            <a:spAutoFit/>
          </a:bodyPr>
          <a:lstStyle/>
          <a:p>
            <a:pPr>
              <a:lnSpc>
                <a:spcPts val="3080"/>
              </a:lnSpc>
            </a:pPr>
            <a:r>
              <a:rPr lang="en-US" sz="2800">
                <a:solidFill>
                  <a:srgbClr val="191919"/>
                </a:solidFill>
                <a:latin typeface="Belleza Bold"/>
              </a:rPr>
              <a:t>Pada tahapan terakhir ini, kami melakukan testing program di setiap prosesnya. Mulai dari inputan pertama, hingga inputan terakhir. Apabila terjadi error pada saat proses penginputan data kami sesegera mungkin untuk memperbaiki program yang kami buat.</a:t>
            </a:r>
          </a:p>
        </p:txBody>
      </p:sp>
      <p:sp>
        <p:nvSpPr>
          <p:cNvPr name="TextBox 7" id="7"/>
          <p:cNvSpPr txBox="true"/>
          <p:nvPr/>
        </p:nvSpPr>
        <p:spPr>
          <a:xfrm rot="0">
            <a:off x="9144000" y="6678850"/>
            <a:ext cx="8084663" cy="774250"/>
          </a:xfrm>
          <a:prstGeom prst="rect">
            <a:avLst/>
          </a:prstGeom>
        </p:spPr>
        <p:txBody>
          <a:bodyPr anchor="t" rtlCol="false" tIns="0" lIns="0" bIns="0" rIns="0">
            <a:spAutoFit/>
          </a:bodyPr>
          <a:lstStyle/>
          <a:p>
            <a:pPr>
              <a:lnSpc>
                <a:spcPts val="3080"/>
              </a:lnSpc>
            </a:pPr>
            <a:r>
              <a:rPr lang="en-US" sz="2800">
                <a:solidFill>
                  <a:srgbClr val="191919"/>
                </a:solidFill>
                <a:latin typeface="Belleza Bold"/>
              </a:rPr>
              <a:t>Contoh penerapannya adalah kami membuat fungsi validasi pada setiap langkah penginputan data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2EF"/>
        </a:solidFill>
      </p:bgPr>
    </p:bg>
    <p:spTree>
      <p:nvGrpSpPr>
        <p:cNvPr id="1" name=""/>
        <p:cNvGrpSpPr/>
        <p:nvPr/>
      </p:nvGrpSpPr>
      <p:grpSpPr>
        <a:xfrm>
          <a:off x="0" y="0"/>
          <a:ext cx="0" cy="0"/>
          <a:chOff x="0" y="0"/>
          <a:chExt cx="0" cy="0"/>
        </a:xfrm>
      </p:grpSpPr>
      <p:grpSp>
        <p:nvGrpSpPr>
          <p:cNvPr name="Group 2" id="2"/>
          <p:cNvGrpSpPr/>
          <p:nvPr/>
        </p:nvGrpSpPr>
        <p:grpSpPr>
          <a:xfrm rot="0">
            <a:off x="2654225" y="3668831"/>
            <a:ext cx="9394459" cy="2949338"/>
            <a:chOff x="0" y="0"/>
            <a:chExt cx="12525945" cy="3932451"/>
          </a:xfrm>
        </p:grpSpPr>
        <p:sp>
          <p:nvSpPr>
            <p:cNvPr name="TextBox 3" id="3"/>
            <p:cNvSpPr txBox="true"/>
            <p:nvPr/>
          </p:nvSpPr>
          <p:spPr>
            <a:xfrm rot="0">
              <a:off x="0" y="-7337"/>
              <a:ext cx="12525945" cy="1471418"/>
            </a:xfrm>
            <a:prstGeom prst="rect">
              <a:avLst/>
            </a:prstGeom>
          </p:spPr>
          <p:txBody>
            <a:bodyPr anchor="t" rtlCol="false" tIns="0" lIns="0" bIns="0" rIns="0">
              <a:spAutoFit/>
            </a:bodyPr>
            <a:lstStyle/>
            <a:p>
              <a:pPr>
                <a:lnSpc>
                  <a:spcPts val="8640"/>
                </a:lnSpc>
              </a:pPr>
              <a:r>
                <a:rPr lang="en-US" sz="7200">
                  <a:solidFill>
                    <a:srgbClr val="191919"/>
                  </a:solidFill>
                  <a:latin typeface="Belleza"/>
                </a:rPr>
                <a:t>Penutup</a:t>
              </a:r>
            </a:p>
          </p:txBody>
        </p:sp>
        <p:sp>
          <p:nvSpPr>
            <p:cNvPr name="TextBox 4" id="4"/>
            <p:cNvSpPr txBox="true"/>
            <p:nvPr/>
          </p:nvSpPr>
          <p:spPr>
            <a:xfrm rot="0">
              <a:off x="0" y="2126300"/>
              <a:ext cx="11489643" cy="1809433"/>
            </a:xfrm>
            <a:prstGeom prst="rect">
              <a:avLst/>
            </a:prstGeom>
          </p:spPr>
          <p:txBody>
            <a:bodyPr anchor="t" rtlCol="false" tIns="0" lIns="0" bIns="0" rIns="0">
              <a:spAutoFit/>
            </a:bodyPr>
            <a:lstStyle/>
            <a:p>
              <a:pPr>
                <a:lnSpc>
                  <a:spcPts val="3639"/>
                </a:lnSpc>
              </a:pPr>
              <a:r>
                <a:rPr lang="en-US" sz="2799">
                  <a:solidFill>
                    <a:srgbClr val="191919"/>
                  </a:solidFill>
                  <a:latin typeface="Assistant Regular"/>
                </a:rPr>
                <a:t>Sekian presentasi dari kelompok kami. Jika ada yang ingin bertanya, lebih baik pendam saja, karena kami sudah menjelaskan semuanya. Terima kasih. </a:t>
              </a: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91761">
            <a:off x="-3843964" y="6485858"/>
            <a:ext cx="6062415" cy="8172373"/>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625631" y="-1430243"/>
            <a:ext cx="7324738" cy="7052491"/>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95665" y="8375138"/>
            <a:ext cx="2281713" cy="2196906"/>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716089" y="1699960"/>
            <a:ext cx="3767654" cy="321963"/>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2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920269">
            <a:off x="13066203" y="-4196498"/>
            <a:ext cx="6226076" cy="839299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43331" y="5960372"/>
            <a:ext cx="6781906" cy="6529835"/>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176813" y="7703286"/>
            <a:ext cx="2991384" cy="1473936"/>
          </a:xfrm>
          <a:prstGeom prst="rect">
            <a:avLst/>
          </a:prstGeom>
        </p:spPr>
      </p:pic>
      <p:sp>
        <p:nvSpPr>
          <p:cNvPr name="TextBox 5" id="5"/>
          <p:cNvSpPr txBox="true"/>
          <p:nvPr/>
        </p:nvSpPr>
        <p:spPr>
          <a:xfrm rot="0">
            <a:off x="2297023" y="1592616"/>
            <a:ext cx="6320190" cy="2202365"/>
          </a:xfrm>
          <a:prstGeom prst="rect">
            <a:avLst/>
          </a:prstGeom>
        </p:spPr>
        <p:txBody>
          <a:bodyPr anchor="t" rtlCol="false" tIns="0" lIns="0" bIns="0" rIns="0">
            <a:spAutoFit/>
          </a:bodyPr>
          <a:lstStyle/>
          <a:p>
            <a:pPr>
              <a:lnSpc>
                <a:spcPts val="8640"/>
              </a:lnSpc>
            </a:pPr>
            <a:r>
              <a:rPr lang="en-US" sz="7200">
                <a:solidFill>
                  <a:srgbClr val="191919"/>
                </a:solidFill>
                <a:latin typeface="Belleza Bold"/>
              </a:rPr>
              <a:t>Anggota</a:t>
            </a:r>
          </a:p>
          <a:p>
            <a:pPr>
              <a:lnSpc>
                <a:spcPts val="8640"/>
              </a:lnSpc>
            </a:pPr>
            <a:r>
              <a:rPr lang="en-US" sz="7200">
                <a:solidFill>
                  <a:srgbClr val="191919"/>
                </a:solidFill>
                <a:latin typeface="Belleza Bold"/>
              </a:rPr>
              <a:t>Kelompok:</a:t>
            </a:r>
          </a:p>
        </p:txBody>
      </p:sp>
      <p:sp>
        <p:nvSpPr>
          <p:cNvPr name="TextBox 6" id="6"/>
          <p:cNvSpPr txBox="true"/>
          <p:nvPr/>
        </p:nvSpPr>
        <p:spPr>
          <a:xfrm rot="0">
            <a:off x="8178991" y="4186774"/>
            <a:ext cx="7461059" cy="395380"/>
          </a:xfrm>
          <a:prstGeom prst="rect">
            <a:avLst/>
          </a:prstGeom>
        </p:spPr>
        <p:txBody>
          <a:bodyPr anchor="t" rtlCol="false" tIns="0" lIns="0" bIns="0" rIns="0">
            <a:spAutoFit/>
          </a:bodyPr>
          <a:lstStyle/>
          <a:p>
            <a:pPr>
              <a:lnSpc>
                <a:spcPts val="3080"/>
              </a:lnSpc>
            </a:pPr>
            <a:r>
              <a:rPr lang="en-US" sz="2800">
                <a:solidFill>
                  <a:srgbClr val="191919"/>
                </a:solidFill>
                <a:latin typeface="Belleza Bold"/>
              </a:rPr>
              <a:t>Muhamad Ferdinal Raihan Abdullah - 12220586</a:t>
            </a:r>
          </a:p>
        </p:txBody>
      </p:sp>
      <p:sp>
        <p:nvSpPr>
          <p:cNvPr name="TextBox 7" id="7"/>
          <p:cNvSpPr txBox="true"/>
          <p:nvPr/>
        </p:nvSpPr>
        <p:spPr>
          <a:xfrm rot="0">
            <a:off x="8178991" y="4810942"/>
            <a:ext cx="7461059" cy="395380"/>
          </a:xfrm>
          <a:prstGeom prst="rect">
            <a:avLst/>
          </a:prstGeom>
        </p:spPr>
        <p:txBody>
          <a:bodyPr anchor="t" rtlCol="false" tIns="0" lIns="0" bIns="0" rIns="0">
            <a:spAutoFit/>
          </a:bodyPr>
          <a:lstStyle/>
          <a:p>
            <a:pPr>
              <a:lnSpc>
                <a:spcPts val="3080"/>
              </a:lnSpc>
            </a:pPr>
            <a:r>
              <a:rPr lang="en-US" sz="2800">
                <a:solidFill>
                  <a:srgbClr val="191919"/>
                </a:solidFill>
                <a:latin typeface="Belleza Bold"/>
              </a:rPr>
              <a:t>Muhammad Rifky Maulana  - 12220704</a:t>
            </a:r>
          </a:p>
        </p:txBody>
      </p:sp>
      <p:sp>
        <p:nvSpPr>
          <p:cNvPr name="TextBox 8" id="8"/>
          <p:cNvSpPr txBox="true"/>
          <p:nvPr/>
        </p:nvSpPr>
        <p:spPr>
          <a:xfrm rot="0">
            <a:off x="8178991" y="5435110"/>
            <a:ext cx="7461059" cy="395380"/>
          </a:xfrm>
          <a:prstGeom prst="rect">
            <a:avLst/>
          </a:prstGeom>
        </p:spPr>
        <p:txBody>
          <a:bodyPr anchor="t" rtlCol="false" tIns="0" lIns="0" bIns="0" rIns="0">
            <a:spAutoFit/>
          </a:bodyPr>
          <a:lstStyle/>
          <a:p>
            <a:pPr>
              <a:lnSpc>
                <a:spcPts val="3080"/>
              </a:lnSpc>
            </a:pPr>
            <a:r>
              <a:rPr lang="en-US" sz="2800">
                <a:solidFill>
                  <a:srgbClr val="191919"/>
                </a:solidFill>
                <a:latin typeface="Belleza Bold"/>
              </a:rPr>
              <a:t>Ahmad Fariz - 12220131</a:t>
            </a:r>
          </a:p>
        </p:txBody>
      </p:sp>
      <p:sp>
        <p:nvSpPr>
          <p:cNvPr name="TextBox 9" id="9"/>
          <p:cNvSpPr txBox="true"/>
          <p:nvPr/>
        </p:nvSpPr>
        <p:spPr>
          <a:xfrm rot="0">
            <a:off x="8178991" y="6059278"/>
            <a:ext cx="7461059" cy="395380"/>
          </a:xfrm>
          <a:prstGeom prst="rect">
            <a:avLst/>
          </a:prstGeom>
        </p:spPr>
        <p:txBody>
          <a:bodyPr anchor="t" rtlCol="false" tIns="0" lIns="0" bIns="0" rIns="0">
            <a:spAutoFit/>
          </a:bodyPr>
          <a:lstStyle/>
          <a:p>
            <a:pPr>
              <a:lnSpc>
                <a:spcPts val="3080"/>
              </a:lnSpc>
            </a:pPr>
            <a:r>
              <a:rPr lang="en-US" sz="2800">
                <a:solidFill>
                  <a:srgbClr val="191919"/>
                </a:solidFill>
                <a:latin typeface="Belleza Bold"/>
              </a:rPr>
              <a:t>Muhammad Syamsul Falah - 12221014</a:t>
            </a:r>
          </a:p>
        </p:txBody>
      </p:sp>
      <p:sp>
        <p:nvSpPr>
          <p:cNvPr name="TextBox 10" id="10"/>
          <p:cNvSpPr txBox="true"/>
          <p:nvPr/>
        </p:nvSpPr>
        <p:spPr>
          <a:xfrm rot="0">
            <a:off x="8178991" y="6683258"/>
            <a:ext cx="7461059" cy="395380"/>
          </a:xfrm>
          <a:prstGeom prst="rect">
            <a:avLst/>
          </a:prstGeom>
        </p:spPr>
        <p:txBody>
          <a:bodyPr anchor="t" rtlCol="false" tIns="0" lIns="0" bIns="0" rIns="0">
            <a:spAutoFit/>
          </a:bodyPr>
          <a:lstStyle/>
          <a:p>
            <a:pPr>
              <a:lnSpc>
                <a:spcPts val="3080"/>
              </a:lnSpc>
            </a:pPr>
            <a:r>
              <a:rPr lang="en-US" sz="2800">
                <a:solidFill>
                  <a:srgbClr val="191919"/>
                </a:solidFill>
                <a:latin typeface="Belleza Bold"/>
              </a:rPr>
              <a:t>Anindya Imtiyaz - 12221461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2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19794" y="6958646"/>
            <a:ext cx="2936412" cy="282727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121658" y="8862257"/>
            <a:ext cx="4634548" cy="396043"/>
          </a:xfrm>
          <a:prstGeom prst="rect">
            <a:avLst/>
          </a:prstGeom>
        </p:spPr>
      </p:pic>
      <p:pic>
        <p:nvPicPr>
          <p:cNvPr name="Picture 4" id="4"/>
          <p:cNvPicPr>
            <a:picLocks noChangeAspect="true"/>
          </p:cNvPicPr>
          <p:nvPr/>
        </p:nvPicPr>
        <p:blipFill>
          <a:blip r:embed="rId6"/>
          <a:srcRect l="12344" t="0" r="4862" b="0"/>
          <a:stretch>
            <a:fillRect/>
          </a:stretch>
        </p:blipFill>
        <p:spPr>
          <a:xfrm flipH="false" flipV="false" rot="0">
            <a:off x="0" y="48288"/>
            <a:ext cx="6781621" cy="10238712"/>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5965882" y="676028"/>
            <a:ext cx="1631476" cy="3227741"/>
          </a:xfrm>
          <a:prstGeom prst="rect">
            <a:avLst/>
          </a:prstGeom>
        </p:spPr>
      </p:pic>
      <p:sp>
        <p:nvSpPr>
          <p:cNvPr name="TextBox 6" id="6"/>
          <p:cNvSpPr txBox="true"/>
          <p:nvPr/>
        </p:nvSpPr>
        <p:spPr>
          <a:xfrm rot="0">
            <a:off x="9144000" y="1609328"/>
            <a:ext cx="7157740" cy="1685660"/>
          </a:xfrm>
          <a:prstGeom prst="rect">
            <a:avLst/>
          </a:prstGeom>
        </p:spPr>
        <p:txBody>
          <a:bodyPr anchor="t" rtlCol="false" tIns="0" lIns="0" bIns="0" rIns="0">
            <a:spAutoFit/>
          </a:bodyPr>
          <a:lstStyle/>
          <a:p>
            <a:pPr>
              <a:lnSpc>
                <a:spcPts val="6600"/>
              </a:lnSpc>
            </a:pPr>
            <a:r>
              <a:rPr lang="en-US" sz="5500">
                <a:solidFill>
                  <a:srgbClr val="687A61"/>
                </a:solidFill>
                <a:latin typeface="Belleza Bold"/>
              </a:rPr>
              <a:t>Project Pencatatan Data Pemesanan Kereta</a:t>
            </a:r>
          </a:p>
        </p:txBody>
      </p:sp>
      <p:sp>
        <p:nvSpPr>
          <p:cNvPr name="TextBox 7" id="7"/>
          <p:cNvSpPr txBox="true"/>
          <p:nvPr/>
        </p:nvSpPr>
        <p:spPr>
          <a:xfrm rot="0">
            <a:off x="9241868" y="4251959"/>
            <a:ext cx="6565563" cy="925433"/>
          </a:xfrm>
          <a:prstGeom prst="rect">
            <a:avLst/>
          </a:prstGeom>
        </p:spPr>
        <p:txBody>
          <a:bodyPr anchor="t" rtlCol="false" tIns="0" lIns="0" bIns="0" rIns="0">
            <a:spAutoFit/>
          </a:bodyPr>
          <a:lstStyle/>
          <a:p>
            <a:pPr>
              <a:lnSpc>
                <a:spcPts val="2520"/>
              </a:lnSpc>
            </a:pPr>
            <a:r>
              <a:rPr lang="en-US" sz="1800">
                <a:solidFill>
                  <a:srgbClr val="191919"/>
                </a:solidFill>
                <a:latin typeface="Assistant Regular"/>
              </a:rPr>
              <a:t>Tujuan utama dari pembuatan project ini adalah membuat sebuah sistem yang digunakan untuk mempermudah proses pencatatan data dalam pemesanan kereta</a:t>
            </a:r>
          </a:p>
        </p:txBody>
      </p:sp>
      <p:sp>
        <p:nvSpPr>
          <p:cNvPr name="TextBox 8" id="8"/>
          <p:cNvSpPr txBox="true"/>
          <p:nvPr/>
        </p:nvSpPr>
        <p:spPr>
          <a:xfrm rot="0">
            <a:off x="9241868" y="5600288"/>
            <a:ext cx="6565563" cy="1868011"/>
          </a:xfrm>
          <a:prstGeom prst="rect">
            <a:avLst/>
          </a:prstGeom>
        </p:spPr>
        <p:txBody>
          <a:bodyPr anchor="t" rtlCol="false" tIns="0" lIns="0" bIns="0" rIns="0">
            <a:spAutoFit/>
          </a:bodyPr>
          <a:lstStyle/>
          <a:p>
            <a:pPr>
              <a:lnSpc>
                <a:spcPts val="2520"/>
              </a:lnSpc>
            </a:pPr>
            <a:r>
              <a:rPr lang="en-US" sz="1800">
                <a:solidFill>
                  <a:srgbClr val="191919"/>
                </a:solidFill>
                <a:latin typeface="Assistant Regular"/>
              </a:rPr>
              <a:t>Program ini termasuk coding yang sederhana dengan metode pemrograman yang berorientasikan pada objek (OOP), menggunakan beberapa modul python seperti pandas dan datetime, menggunakan fungsi Perulangan dan Percabangan. Adapun beberapa pilar-pilar OOP yang kami terapkan dalam project ini, yaitu Inheritance (Pewarisan), dan Encapsulation (Enkapsulasi).</a:t>
            </a:r>
          </a:p>
        </p:txBody>
      </p:sp>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147303">
            <a:off x="5919681" y="3140664"/>
            <a:ext cx="3611850" cy="308649"/>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2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376295" y="-3250804"/>
            <a:ext cx="6752589" cy="6501608"/>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581662" y="4062345"/>
            <a:ext cx="9240292" cy="3518602"/>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0165790" y="4062345"/>
            <a:ext cx="7518685" cy="3786486"/>
          </a:xfrm>
          <a:prstGeom prst="rect">
            <a:avLst/>
          </a:prstGeom>
        </p:spPr>
      </p:pic>
      <p:sp>
        <p:nvSpPr>
          <p:cNvPr name="TextBox 5" id="5"/>
          <p:cNvSpPr txBox="true"/>
          <p:nvPr/>
        </p:nvSpPr>
        <p:spPr>
          <a:xfrm rot="0">
            <a:off x="4293033" y="1028700"/>
            <a:ext cx="12164842" cy="971517"/>
          </a:xfrm>
          <a:prstGeom prst="rect">
            <a:avLst/>
          </a:prstGeom>
        </p:spPr>
        <p:txBody>
          <a:bodyPr anchor="t" rtlCol="false" tIns="0" lIns="0" bIns="0" rIns="0">
            <a:spAutoFit/>
          </a:bodyPr>
          <a:lstStyle/>
          <a:p>
            <a:pPr algn="ctr">
              <a:lnSpc>
                <a:spcPts val="7679"/>
              </a:lnSpc>
            </a:pPr>
            <a:r>
              <a:rPr lang="en-US" sz="6399">
                <a:solidFill>
                  <a:srgbClr val="687A61"/>
                </a:solidFill>
                <a:latin typeface="Belleza Bold"/>
              </a:rPr>
              <a:t>Tampilan Ketika Program Dijalankan</a:t>
            </a:r>
          </a:p>
        </p:txBody>
      </p:sp>
      <p:sp>
        <p:nvSpPr>
          <p:cNvPr name="TextBox 6" id="6"/>
          <p:cNvSpPr txBox="true"/>
          <p:nvPr/>
        </p:nvSpPr>
        <p:spPr>
          <a:xfrm rot="0">
            <a:off x="581662" y="3417246"/>
            <a:ext cx="5690204" cy="450083"/>
          </a:xfrm>
          <a:prstGeom prst="rect">
            <a:avLst/>
          </a:prstGeom>
        </p:spPr>
        <p:txBody>
          <a:bodyPr anchor="t" rtlCol="false" tIns="0" lIns="0" bIns="0" rIns="0">
            <a:spAutoFit/>
          </a:bodyPr>
          <a:lstStyle/>
          <a:p>
            <a:pPr>
              <a:lnSpc>
                <a:spcPts val="3639"/>
              </a:lnSpc>
            </a:pPr>
            <a:r>
              <a:rPr lang="en-US" sz="2799">
                <a:solidFill>
                  <a:srgbClr val="191919"/>
                </a:solidFill>
                <a:latin typeface="Assistant Regular"/>
              </a:rPr>
              <a:t>*Tampilan Awal</a:t>
            </a:r>
          </a:p>
        </p:txBody>
      </p:sp>
      <p:sp>
        <p:nvSpPr>
          <p:cNvPr name="TextBox 7" id="7"/>
          <p:cNvSpPr txBox="true"/>
          <p:nvPr/>
        </p:nvSpPr>
        <p:spPr>
          <a:xfrm rot="0">
            <a:off x="10165790" y="3417246"/>
            <a:ext cx="5690204" cy="450083"/>
          </a:xfrm>
          <a:prstGeom prst="rect">
            <a:avLst/>
          </a:prstGeom>
        </p:spPr>
        <p:txBody>
          <a:bodyPr anchor="t" rtlCol="false" tIns="0" lIns="0" bIns="0" rIns="0">
            <a:spAutoFit/>
          </a:bodyPr>
          <a:lstStyle/>
          <a:p>
            <a:pPr>
              <a:lnSpc>
                <a:spcPts val="3639"/>
              </a:lnSpc>
            </a:pPr>
            <a:r>
              <a:rPr lang="en-US" sz="2799">
                <a:solidFill>
                  <a:srgbClr val="191919"/>
                </a:solidFill>
                <a:latin typeface="Assistant Regular"/>
              </a:rPr>
              <a:t>*Tampilan Ketika Penginputan Data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2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376295" y="-3250804"/>
            <a:ext cx="6752589" cy="6501608"/>
          </a:xfrm>
          <a:prstGeom prst="rect">
            <a:avLst/>
          </a:prstGeom>
        </p:spPr>
      </p:pic>
      <p:pic>
        <p:nvPicPr>
          <p:cNvPr name="Picture 3" id="3"/>
          <p:cNvPicPr>
            <a:picLocks noChangeAspect="true"/>
          </p:cNvPicPr>
          <p:nvPr/>
        </p:nvPicPr>
        <p:blipFill>
          <a:blip r:embed="rId4"/>
          <a:srcRect l="0" t="0" r="0" b="1365"/>
          <a:stretch>
            <a:fillRect/>
          </a:stretch>
        </p:blipFill>
        <p:spPr>
          <a:xfrm flipH="false" flipV="false" rot="0">
            <a:off x="1830125" y="4669787"/>
            <a:ext cx="14627750" cy="2578563"/>
          </a:xfrm>
          <a:prstGeom prst="rect">
            <a:avLst/>
          </a:prstGeom>
        </p:spPr>
      </p:pic>
      <p:sp>
        <p:nvSpPr>
          <p:cNvPr name="TextBox 4" id="4"/>
          <p:cNvSpPr txBox="true"/>
          <p:nvPr/>
        </p:nvSpPr>
        <p:spPr>
          <a:xfrm rot="0">
            <a:off x="4293033" y="1028700"/>
            <a:ext cx="12164842" cy="971517"/>
          </a:xfrm>
          <a:prstGeom prst="rect">
            <a:avLst/>
          </a:prstGeom>
        </p:spPr>
        <p:txBody>
          <a:bodyPr anchor="t" rtlCol="false" tIns="0" lIns="0" bIns="0" rIns="0">
            <a:spAutoFit/>
          </a:bodyPr>
          <a:lstStyle/>
          <a:p>
            <a:pPr algn="ctr">
              <a:lnSpc>
                <a:spcPts val="7679"/>
              </a:lnSpc>
            </a:pPr>
            <a:r>
              <a:rPr lang="en-US" sz="6399">
                <a:solidFill>
                  <a:srgbClr val="687A61"/>
                </a:solidFill>
                <a:latin typeface="Belleza Bold"/>
              </a:rPr>
              <a:t>Tampilan Ketika Program Dijalankan</a:t>
            </a:r>
          </a:p>
        </p:txBody>
      </p:sp>
      <p:sp>
        <p:nvSpPr>
          <p:cNvPr name="TextBox 5" id="5"/>
          <p:cNvSpPr txBox="true"/>
          <p:nvPr/>
        </p:nvSpPr>
        <p:spPr>
          <a:xfrm rot="0">
            <a:off x="1830125" y="4020767"/>
            <a:ext cx="7566013" cy="450083"/>
          </a:xfrm>
          <a:prstGeom prst="rect">
            <a:avLst/>
          </a:prstGeom>
        </p:spPr>
        <p:txBody>
          <a:bodyPr anchor="t" rtlCol="false" tIns="0" lIns="0" bIns="0" rIns="0">
            <a:spAutoFit/>
          </a:bodyPr>
          <a:lstStyle/>
          <a:p>
            <a:pPr>
              <a:lnSpc>
                <a:spcPts val="3639"/>
              </a:lnSpc>
            </a:pPr>
            <a:r>
              <a:rPr lang="en-US" sz="2799">
                <a:solidFill>
                  <a:srgbClr val="191919"/>
                </a:solidFill>
                <a:latin typeface="Assistant Regular"/>
              </a:rPr>
              <a:t>*Tampilan Akhir setelah penginputan data selesai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2EF"/>
        </a:solidFill>
      </p:bgPr>
    </p:bg>
    <p:spTree>
      <p:nvGrpSpPr>
        <p:cNvPr id="1" name=""/>
        <p:cNvGrpSpPr/>
        <p:nvPr/>
      </p:nvGrpSpPr>
      <p:grpSpPr>
        <a:xfrm>
          <a:off x="0" y="0"/>
          <a:ext cx="0" cy="0"/>
          <a:chOff x="0" y="0"/>
          <a:chExt cx="0" cy="0"/>
        </a:xfrm>
      </p:grpSpPr>
      <p:grpSp>
        <p:nvGrpSpPr>
          <p:cNvPr name="Group 2" id="2"/>
          <p:cNvGrpSpPr/>
          <p:nvPr/>
        </p:nvGrpSpPr>
        <p:grpSpPr>
          <a:xfrm rot="0">
            <a:off x="1262360" y="1028700"/>
            <a:ext cx="7603886" cy="3596128"/>
            <a:chOff x="0" y="0"/>
            <a:chExt cx="10138514" cy="4794838"/>
          </a:xfrm>
        </p:grpSpPr>
        <p:sp>
          <p:nvSpPr>
            <p:cNvPr name="TextBox 3" id="3"/>
            <p:cNvSpPr txBox="true"/>
            <p:nvPr/>
          </p:nvSpPr>
          <p:spPr>
            <a:xfrm rot="0">
              <a:off x="0" y="-9525"/>
              <a:ext cx="10138514" cy="2930525"/>
            </a:xfrm>
            <a:prstGeom prst="rect">
              <a:avLst/>
            </a:prstGeom>
          </p:spPr>
          <p:txBody>
            <a:bodyPr anchor="t" rtlCol="false" tIns="0" lIns="0" bIns="0" rIns="0">
              <a:spAutoFit/>
            </a:bodyPr>
            <a:lstStyle/>
            <a:p>
              <a:pPr>
                <a:lnSpc>
                  <a:spcPts val="8640"/>
                </a:lnSpc>
              </a:pPr>
              <a:r>
                <a:rPr lang="en-US" sz="7200">
                  <a:solidFill>
                    <a:srgbClr val="687A61"/>
                  </a:solidFill>
                  <a:latin typeface="Belleza"/>
                </a:rPr>
                <a:t>Tahapan Pembuatan Program</a:t>
              </a:r>
            </a:p>
          </p:txBody>
        </p:sp>
        <p:sp>
          <p:nvSpPr>
            <p:cNvPr name="TextBox 4" id="4"/>
            <p:cNvSpPr txBox="true"/>
            <p:nvPr/>
          </p:nvSpPr>
          <p:spPr>
            <a:xfrm rot="0">
              <a:off x="0" y="3593064"/>
              <a:ext cx="9299731" cy="1208337"/>
            </a:xfrm>
            <a:prstGeom prst="rect">
              <a:avLst/>
            </a:prstGeom>
          </p:spPr>
          <p:txBody>
            <a:bodyPr anchor="t" rtlCol="false" tIns="0" lIns="0" bIns="0" rIns="0">
              <a:spAutoFit/>
            </a:bodyPr>
            <a:lstStyle/>
            <a:p>
              <a:pPr>
                <a:lnSpc>
                  <a:spcPts val="3640"/>
                </a:lnSpc>
              </a:pPr>
              <a:r>
                <a:rPr lang="en-US" sz="2799">
                  <a:solidFill>
                    <a:srgbClr val="191919"/>
                  </a:solidFill>
                  <a:latin typeface="Assistant Regular"/>
                </a:rPr>
                <a:t>Pada proses pembuatan project ini terdapat 3 proses atau tahapan, diantaranya:</a:t>
              </a:r>
            </a:p>
          </p:txBody>
        </p:sp>
      </p:grpSp>
      <p:sp>
        <p:nvSpPr>
          <p:cNvPr name="TextBox 5" id="5"/>
          <p:cNvSpPr txBox="true"/>
          <p:nvPr/>
        </p:nvSpPr>
        <p:spPr>
          <a:xfrm rot="0">
            <a:off x="11066563" y="5391556"/>
            <a:ext cx="6192737" cy="406936"/>
          </a:xfrm>
          <a:prstGeom prst="rect">
            <a:avLst/>
          </a:prstGeom>
        </p:spPr>
        <p:txBody>
          <a:bodyPr anchor="t" rtlCol="false" tIns="0" lIns="0" bIns="0" rIns="0">
            <a:spAutoFit/>
          </a:bodyPr>
          <a:lstStyle/>
          <a:p>
            <a:pPr marL="604519" indent="-302260" lvl="1">
              <a:lnSpc>
                <a:spcPts val="3079"/>
              </a:lnSpc>
              <a:buFont typeface="Arial"/>
              <a:buChar char="•"/>
            </a:pPr>
            <a:r>
              <a:rPr lang="en-US" sz="2799">
                <a:solidFill>
                  <a:srgbClr val="191919"/>
                </a:solidFill>
                <a:latin typeface="Belleza Bold"/>
              </a:rPr>
              <a:t>Proses Perancangan</a:t>
            </a:r>
          </a:p>
        </p:txBody>
      </p:sp>
      <p:sp>
        <p:nvSpPr>
          <p:cNvPr name="TextBox 6" id="6"/>
          <p:cNvSpPr txBox="true"/>
          <p:nvPr/>
        </p:nvSpPr>
        <p:spPr>
          <a:xfrm rot="0">
            <a:off x="11066563" y="6163593"/>
            <a:ext cx="6192737" cy="797362"/>
          </a:xfrm>
          <a:prstGeom prst="rect">
            <a:avLst/>
          </a:prstGeom>
        </p:spPr>
        <p:txBody>
          <a:bodyPr anchor="t" rtlCol="false" tIns="0" lIns="0" bIns="0" rIns="0">
            <a:spAutoFit/>
          </a:bodyPr>
          <a:lstStyle/>
          <a:p>
            <a:pPr marL="604519" indent="-302260" lvl="1">
              <a:lnSpc>
                <a:spcPts val="3079"/>
              </a:lnSpc>
              <a:buFont typeface="Arial"/>
              <a:buChar char="•"/>
            </a:pPr>
            <a:r>
              <a:rPr lang="en-US" sz="2799">
                <a:solidFill>
                  <a:srgbClr val="191919"/>
                </a:solidFill>
                <a:latin typeface="Belleza"/>
              </a:rPr>
              <a:t>Proses Development (Pengembangan Program)</a:t>
            </a:r>
          </a:p>
        </p:txBody>
      </p:sp>
      <p:sp>
        <p:nvSpPr>
          <p:cNvPr name="TextBox 7" id="7"/>
          <p:cNvSpPr txBox="true"/>
          <p:nvPr/>
        </p:nvSpPr>
        <p:spPr>
          <a:xfrm rot="0">
            <a:off x="11066563" y="7322905"/>
            <a:ext cx="6192737" cy="797362"/>
          </a:xfrm>
          <a:prstGeom prst="rect">
            <a:avLst/>
          </a:prstGeom>
        </p:spPr>
        <p:txBody>
          <a:bodyPr anchor="t" rtlCol="false" tIns="0" lIns="0" bIns="0" rIns="0">
            <a:spAutoFit/>
          </a:bodyPr>
          <a:lstStyle/>
          <a:p>
            <a:pPr marL="604519" indent="-302260" lvl="1">
              <a:lnSpc>
                <a:spcPts val="3079"/>
              </a:lnSpc>
              <a:buFont typeface="Arial"/>
              <a:buChar char="•"/>
            </a:pPr>
            <a:r>
              <a:rPr lang="en-US" sz="2799">
                <a:solidFill>
                  <a:srgbClr val="191919"/>
                </a:solidFill>
                <a:latin typeface="Belleza"/>
              </a:rPr>
              <a:t>Proses Debugging (Meminimalisir Error atau Bug)</a:t>
            </a:r>
          </a:p>
        </p:txBody>
      </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976406" y="523628"/>
            <a:ext cx="1631476" cy="3227741"/>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518409" y="6647999"/>
            <a:ext cx="10410242" cy="10023312"/>
          </a:xfrm>
          <a:prstGeom prst="rect">
            <a:avLst/>
          </a:prstGeom>
        </p:spPr>
      </p:pic>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834943" y="9104898"/>
            <a:ext cx="3590255" cy="306804"/>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2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2233" t="0" r="33872" b="0"/>
          <a:stretch>
            <a:fillRect/>
          </a:stretch>
        </p:blipFill>
        <p:spPr>
          <a:xfrm flipH="false" flipV="false" rot="0">
            <a:off x="11506379" y="0"/>
            <a:ext cx="6781621" cy="10287000"/>
          </a:xfrm>
          <a:prstGeom prst="rect">
            <a:avLst/>
          </a:prstGeom>
        </p:spPr>
      </p:pic>
      <p:sp>
        <p:nvSpPr>
          <p:cNvPr name="TextBox 3" id="3"/>
          <p:cNvSpPr txBox="true"/>
          <p:nvPr/>
        </p:nvSpPr>
        <p:spPr>
          <a:xfrm rot="0">
            <a:off x="1986260" y="1495425"/>
            <a:ext cx="7157740" cy="2200275"/>
          </a:xfrm>
          <a:prstGeom prst="rect">
            <a:avLst/>
          </a:prstGeom>
        </p:spPr>
        <p:txBody>
          <a:bodyPr anchor="t" rtlCol="false" tIns="0" lIns="0" bIns="0" rIns="0">
            <a:spAutoFit/>
          </a:bodyPr>
          <a:lstStyle/>
          <a:p>
            <a:pPr>
              <a:lnSpc>
                <a:spcPts val="8640"/>
              </a:lnSpc>
            </a:pPr>
            <a:r>
              <a:rPr lang="en-US" sz="7200">
                <a:solidFill>
                  <a:srgbClr val="687A61"/>
                </a:solidFill>
                <a:latin typeface="Belleza Bold"/>
              </a:rPr>
              <a:t>Proses Perancangan</a:t>
            </a:r>
          </a:p>
        </p:txBody>
      </p:sp>
      <p:sp>
        <p:nvSpPr>
          <p:cNvPr name="TextBox 4" id="4"/>
          <p:cNvSpPr txBox="true"/>
          <p:nvPr/>
        </p:nvSpPr>
        <p:spPr>
          <a:xfrm rot="0">
            <a:off x="1986260" y="4615193"/>
            <a:ext cx="7854867" cy="1373588"/>
          </a:xfrm>
          <a:prstGeom prst="rect">
            <a:avLst/>
          </a:prstGeom>
        </p:spPr>
        <p:txBody>
          <a:bodyPr anchor="t" rtlCol="false" tIns="0" lIns="0" bIns="0" rIns="0">
            <a:spAutoFit/>
          </a:bodyPr>
          <a:lstStyle/>
          <a:p>
            <a:pPr>
              <a:lnSpc>
                <a:spcPts val="3640"/>
              </a:lnSpc>
            </a:pPr>
            <a:r>
              <a:rPr lang="en-US" sz="2799">
                <a:solidFill>
                  <a:srgbClr val="191919"/>
                </a:solidFill>
                <a:latin typeface="Assistant Regular"/>
              </a:rPr>
              <a:t>Pada proses perancangan program ini, pertama-tama kami menentukan bahasa pemrograman yang akan digunakan yaitu bahasa pemrograman Python.</a:t>
            </a:r>
          </a:p>
        </p:txBody>
      </p:sp>
      <p:sp>
        <p:nvSpPr>
          <p:cNvPr name="TextBox 5" id="5"/>
          <p:cNvSpPr txBox="true"/>
          <p:nvPr/>
        </p:nvSpPr>
        <p:spPr>
          <a:xfrm rot="0">
            <a:off x="1986260" y="6365590"/>
            <a:ext cx="7854867" cy="2293969"/>
          </a:xfrm>
          <a:prstGeom prst="rect">
            <a:avLst/>
          </a:prstGeom>
        </p:spPr>
        <p:txBody>
          <a:bodyPr anchor="t" rtlCol="false" tIns="0" lIns="0" bIns="0" rIns="0">
            <a:spAutoFit/>
          </a:bodyPr>
          <a:lstStyle/>
          <a:p>
            <a:pPr>
              <a:lnSpc>
                <a:spcPts val="3640"/>
              </a:lnSpc>
            </a:pPr>
            <a:r>
              <a:rPr lang="en-US" sz="2799">
                <a:solidFill>
                  <a:srgbClr val="191919"/>
                </a:solidFill>
                <a:latin typeface="Assistant Regular"/>
              </a:rPr>
              <a:t>Lalu, kami menentukan kelas dan jenis kereta terlebih dahulu. Kelas kereta dibagi menjadi 3 yaitu Economic, Business, dan Exclusive. Sedangkan jenis kereta dibedakan menjadi 3 yaitu Bogowonto (B), Senja Utama (S), dan Fajar Utama (F).</a:t>
            </a:r>
          </a:p>
        </p:txBody>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4033390">
            <a:off x="-1450629" y="-992100"/>
            <a:ext cx="3442613" cy="3314657"/>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2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6265" r="22249" b="6265"/>
          <a:stretch>
            <a:fillRect/>
          </a:stretch>
        </p:blipFill>
        <p:spPr>
          <a:xfrm flipH="false" flipV="false" rot="0">
            <a:off x="0" y="0"/>
            <a:ext cx="9144000" cy="10287000"/>
          </a:xfrm>
          <a:prstGeom prst="rect">
            <a:avLst/>
          </a:prstGeom>
        </p:spPr>
      </p:pic>
      <p:sp>
        <p:nvSpPr>
          <p:cNvPr name="TextBox 3" id="3"/>
          <p:cNvSpPr txBox="true"/>
          <p:nvPr/>
        </p:nvSpPr>
        <p:spPr>
          <a:xfrm rot="0">
            <a:off x="10159919" y="1362977"/>
            <a:ext cx="5012998" cy="2200275"/>
          </a:xfrm>
          <a:prstGeom prst="rect">
            <a:avLst/>
          </a:prstGeom>
        </p:spPr>
        <p:txBody>
          <a:bodyPr anchor="t" rtlCol="false" tIns="0" lIns="0" bIns="0" rIns="0">
            <a:spAutoFit/>
          </a:bodyPr>
          <a:lstStyle/>
          <a:p>
            <a:pPr>
              <a:lnSpc>
                <a:spcPts val="8640"/>
              </a:lnSpc>
            </a:pPr>
            <a:r>
              <a:rPr lang="en-US" sz="7200">
                <a:solidFill>
                  <a:srgbClr val="687A61"/>
                </a:solidFill>
                <a:latin typeface="Belleza Bold"/>
              </a:rPr>
              <a:t>Proses Development</a:t>
            </a:r>
          </a:p>
        </p:txBody>
      </p:sp>
      <p:sp>
        <p:nvSpPr>
          <p:cNvPr name="TextBox 4" id="4"/>
          <p:cNvSpPr txBox="true"/>
          <p:nvPr/>
        </p:nvSpPr>
        <p:spPr>
          <a:xfrm rot="0">
            <a:off x="10159919" y="4509143"/>
            <a:ext cx="7297187" cy="2293969"/>
          </a:xfrm>
          <a:prstGeom prst="rect">
            <a:avLst/>
          </a:prstGeom>
        </p:spPr>
        <p:txBody>
          <a:bodyPr anchor="t" rtlCol="false" tIns="0" lIns="0" bIns="0" rIns="0">
            <a:spAutoFit/>
          </a:bodyPr>
          <a:lstStyle/>
          <a:p>
            <a:pPr>
              <a:lnSpc>
                <a:spcPts val="3640"/>
              </a:lnSpc>
            </a:pPr>
            <a:r>
              <a:rPr lang="en-US" sz="2800">
                <a:solidFill>
                  <a:srgbClr val="191919"/>
                </a:solidFill>
                <a:latin typeface="Assistant Regular"/>
              </a:rPr>
              <a:t>Proses ini adalah inti dari pembuatan project program, karena tujuan makalah ini dibuat adalah untuk memberikan penjelasan bagaimana kami membuat program ini, dan hasil program nya seperti apa.</a:t>
            </a:r>
          </a:p>
        </p:txBody>
      </p:sp>
      <p:sp>
        <p:nvSpPr>
          <p:cNvPr name="TextBox 5" id="5"/>
          <p:cNvSpPr txBox="true"/>
          <p:nvPr/>
        </p:nvSpPr>
        <p:spPr>
          <a:xfrm rot="0">
            <a:off x="10159919" y="7151833"/>
            <a:ext cx="7297187" cy="1373588"/>
          </a:xfrm>
          <a:prstGeom prst="rect">
            <a:avLst/>
          </a:prstGeom>
        </p:spPr>
        <p:txBody>
          <a:bodyPr anchor="t" rtlCol="false" tIns="0" lIns="0" bIns="0" rIns="0">
            <a:spAutoFit/>
          </a:bodyPr>
          <a:lstStyle/>
          <a:p>
            <a:pPr>
              <a:lnSpc>
                <a:spcPts val="3640"/>
              </a:lnSpc>
            </a:pPr>
            <a:r>
              <a:rPr lang="en-US" sz="2800">
                <a:solidFill>
                  <a:srgbClr val="191919"/>
                </a:solidFill>
                <a:latin typeface="Assistant Regular"/>
              </a:rPr>
              <a:t>Dalam proses ini kami membuat sebuah program dari referensi data yang sudah dijelaskan di Proses Perancangan.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2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241" t="7179" r="5991" b="7491"/>
          <a:stretch>
            <a:fillRect/>
          </a:stretch>
        </p:blipFill>
        <p:spPr>
          <a:xfrm flipH="false" flipV="false" rot="0">
            <a:off x="883309" y="3104981"/>
            <a:ext cx="8109315" cy="6305719"/>
          </a:xfrm>
          <a:prstGeom prst="rect">
            <a:avLst/>
          </a:prstGeom>
        </p:spPr>
      </p:pic>
      <p:pic>
        <p:nvPicPr>
          <p:cNvPr name="Picture 3" id="3"/>
          <p:cNvPicPr>
            <a:picLocks noChangeAspect="true"/>
          </p:cNvPicPr>
          <p:nvPr/>
        </p:nvPicPr>
        <p:blipFill>
          <a:blip r:embed="rId3"/>
          <a:srcRect l="7262" t="8971" r="7104" b="9112"/>
          <a:stretch>
            <a:fillRect/>
          </a:stretch>
        </p:blipFill>
        <p:spPr>
          <a:xfrm flipH="false" flipV="false" rot="0">
            <a:off x="9819801" y="3104981"/>
            <a:ext cx="7439499" cy="5760605"/>
          </a:xfrm>
          <a:prstGeom prst="rect">
            <a:avLst/>
          </a:prstGeom>
        </p:spPr>
      </p:pic>
      <p:sp>
        <p:nvSpPr>
          <p:cNvPr name="TextBox 4" id="4"/>
          <p:cNvSpPr txBox="true"/>
          <p:nvPr/>
        </p:nvSpPr>
        <p:spPr>
          <a:xfrm rot="0">
            <a:off x="5749393" y="728751"/>
            <a:ext cx="6789214" cy="780951"/>
          </a:xfrm>
          <a:prstGeom prst="rect">
            <a:avLst/>
          </a:prstGeom>
        </p:spPr>
        <p:txBody>
          <a:bodyPr anchor="t" rtlCol="false" tIns="0" lIns="0" bIns="0" rIns="0">
            <a:spAutoFit/>
          </a:bodyPr>
          <a:lstStyle/>
          <a:p>
            <a:pPr algn="ctr">
              <a:lnSpc>
                <a:spcPts val="6120"/>
              </a:lnSpc>
            </a:pPr>
            <a:r>
              <a:rPr lang="en-US" sz="5100">
                <a:solidFill>
                  <a:srgbClr val="687A61"/>
                </a:solidFill>
                <a:latin typeface="Belleza Bold"/>
              </a:rPr>
              <a:t>Class Referensi</a:t>
            </a:r>
          </a:p>
        </p:txBody>
      </p:sp>
      <p:sp>
        <p:nvSpPr>
          <p:cNvPr name="TextBox 5" id="5"/>
          <p:cNvSpPr txBox="true"/>
          <p:nvPr/>
        </p:nvSpPr>
        <p:spPr>
          <a:xfrm rot="0">
            <a:off x="1643565" y="1704821"/>
            <a:ext cx="15000869" cy="907151"/>
          </a:xfrm>
          <a:prstGeom prst="rect">
            <a:avLst/>
          </a:prstGeom>
        </p:spPr>
        <p:txBody>
          <a:bodyPr anchor="t" rtlCol="false" tIns="0" lIns="0" bIns="0" rIns="0">
            <a:spAutoFit/>
          </a:bodyPr>
          <a:lstStyle/>
          <a:p>
            <a:pPr algn="ctr">
              <a:lnSpc>
                <a:spcPts val="3639"/>
              </a:lnSpc>
            </a:pPr>
            <a:r>
              <a:rPr lang="en-US" sz="2799">
                <a:solidFill>
                  <a:srgbClr val="191919"/>
                </a:solidFill>
                <a:latin typeface="Assistant Regular"/>
              </a:rPr>
              <a:t>Class Referensi berisi referensi data-data dan method yang berkaitan dengan data-data yang diinputkan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DAFUzLMZAdM</dc:identifier>
  <dcterms:modified xsi:type="dcterms:W3CDTF">2011-08-01T06:04:30Z</dcterms:modified>
  <cp:revision>1</cp:revision>
  <dc:title>Presentasi Dasar Pemrograman - Kelompok 3</dc:title>
</cp:coreProperties>
</file>